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364" r:id="rId2"/>
    <p:sldId id="359" r:id="rId3"/>
    <p:sldId id="405" r:id="rId4"/>
    <p:sldId id="406" r:id="rId5"/>
    <p:sldId id="407" r:id="rId6"/>
    <p:sldId id="408" r:id="rId7"/>
    <p:sldId id="410" r:id="rId8"/>
    <p:sldId id="409" r:id="rId9"/>
    <p:sldId id="269" r:id="rId10"/>
    <p:sldId id="267" r:id="rId11"/>
    <p:sldId id="274" r:id="rId12"/>
    <p:sldId id="278" r:id="rId13"/>
    <p:sldId id="283" r:id="rId14"/>
    <p:sldId id="412" r:id="rId15"/>
    <p:sldId id="414" r:id="rId16"/>
    <p:sldId id="411" r:id="rId17"/>
    <p:sldId id="413" r:id="rId18"/>
    <p:sldId id="379" r:id="rId19"/>
    <p:sldId id="289" r:id="rId20"/>
    <p:sldId id="380" r:id="rId21"/>
    <p:sldId id="404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0941" autoAdjust="0"/>
  </p:normalViewPr>
  <p:slideViewPr>
    <p:cSldViewPr>
      <p:cViewPr varScale="1">
        <p:scale>
          <a:sx n="78" d="100"/>
          <a:sy n="78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75D338-3EB6-4998-AEA2-CDA47B7C4AF7}" type="datetimeFigureOut">
              <a:rPr lang="en-US"/>
              <a:pPr>
                <a:defRPr/>
              </a:pPr>
              <a:t>8/2/2018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F5F061-37E8-4FEA-93D4-BA5CC35C2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19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9BDCE7-F417-4B6E-A4CE-66CBD8E7CD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auto">
          <a:xfrm>
            <a:off x="3851275" y="0"/>
            <a:ext cx="294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3851275" y="9440863"/>
            <a:ext cx="2946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sz="1200" dirty="0"/>
              <a:t>4</a:t>
            </a: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0" y="9440863"/>
            <a:ext cx="2946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0" y="0"/>
            <a:ext cx="294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942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3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8337B4-C65F-4677-8FEB-624EF6A5F681}" type="slidenum">
              <a:rPr lang="en-GB" altLang="en-US" sz="1200" smtClean="0"/>
              <a:pPr eaLnBrk="1" hangingPunct="1"/>
              <a:t>13</a:t>
            </a:fld>
            <a:endParaRPr lang="en-GB" altLang="en-US" sz="12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HD: M Wt &amp; PB</a:t>
            </a:r>
          </a:p>
          <a:p>
            <a:pPr eaLnBrk="1" hangingPunct="1"/>
            <a:r>
              <a:rPr lang="en-GB" altLang="en-US" dirty="0" smtClean="0"/>
              <a:t>Pd: Low Vd, PB, Total renal excretion</a:t>
            </a:r>
          </a:p>
          <a:p>
            <a:pPr eaLnBrk="1" hangingPunct="1"/>
            <a:r>
              <a:rPr lang="en-GB" altLang="en-US" dirty="0" smtClean="0"/>
              <a:t>Synthetic membranes bind larger drugs c/w modified cellulose</a:t>
            </a:r>
          </a:p>
          <a:p>
            <a:pPr eaLnBrk="1" hangingPunct="1"/>
            <a:r>
              <a:rPr lang="en-GB" altLang="en-US" dirty="0" smtClean="0"/>
              <a:t>Small molecules by diffusion</a:t>
            </a:r>
          </a:p>
          <a:p>
            <a:pPr eaLnBrk="1" hangingPunct="1"/>
            <a:r>
              <a:rPr lang="en-GB" altLang="en-US" dirty="0" smtClean="0"/>
              <a:t>Large molecules by convection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24E01C-0582-40FC-BCBD-FFAAE9AC26AF}" type="slidenum">
              <a:rPr lang="en-GB" altLang="en-US" sz="1200" smtClean="0"/>
              <a:pPr eaLnBrk="1" hangingPunct="1"/>
              <a:t>18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40A184-1932-48B7-8C84-7173C792C16C}" type="slidenum">
              <a:rPr lang="en-GB" altLang="en-US" sz="1200" smtClean="0"/>
              <a:pPr eaLnBrk="1" hangingPunct="1"/>
              <a:t>19</a:t>
            </a:fld>
            <a:endParaRPr lang="en-GB" altLang="en-US" sz="1200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849688" y="0"/>
            <a:ext cx="294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49688" y="9442450"/>
            <a:ext cx="294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sz="1200" dirty="0"/>
              <a:t>10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9442450"/>
            <a:ext cx="294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29479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4388" cy="3468687"/>
          </a:xfrm>
          <a:solidFill>
            <a:srgbClr val="FFFFFF"/>
          </a:solidFill>
          <a:ln w="12700" cap="flat"/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/>
          <a:lstStyle/>
          <a:p>
            <a:pPr eaLnBrk="1" hangingPunct="1"/>
            <a:r>
              <a:rPr lang="en-US" altLang="en-US" dirty="0" smtClean="0"/>
              <a:t>Albumin 60 Kda</a:t>
            </a:r>
          </a:p>
          <a:p>
            <a:pPr eaLnBrk="1" hangingPunct="1"/>
            <a:r>
              <a:rPr lang="en-US" altLang="en-US" dirty="0" smtClean="0"/>
              <a:t>Vd&gt;2l/kg not likely to be dialysed</a:t>
            </a:r>
          </a:p>
          <a:p>
            <a:pPr eaLnBrk="1" hangingPunct="1"/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0 soluble not removed as in plasma</a:t>
            </a:r>
          </a:p>
          <a:p>
            <a:pPr eaLnBrk="1" hangingPunct="1"/>
            <a:r>
              <a:rPr lang="en-US" altLang="en-US" dirty="0" smtClean="0"/>
              <a:t>Large molecules diffuse slowly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Some exceptions e.g. digoxin </a:t>
            </a:r>
          </a:p>
          <a:p>
            <a:pPr eaLnBrk="1" hangingPunct="1"/>
            <a:r>
              <a:rPr lang="en-GB" altLang="en-US" dirty="0" smtClean="0"/>
              <a:t>Small molecules by diffusion</a:t>
            </a:r>
          </a:p>
          <a:p>
            <a:pPr eaLnBrk="1" hangingPunct="1"/>
            <a:r>
              <a:rPr lang="en-GB" altLang="en-US" dirty="0" smtClean="0"/>
              <a:t>Large molecules by convection</a:t>
            </a:r>
          </a:p>
          <a:p>
            <a:pPr eaLnBrk="1" hangingPunct="1"/>
            <a:r>
              <a:rPr lang="en-GB" altLang="en-US" dirty="0" smtClean="0"/>
              <a:t>High Vd means most of drug is tissue bound and not available for removal 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Amount removed= [UF] mg/L x UF rate L/min x time mins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E4E12C-9E52-4B96-9D78-BCBEF5C4743E}" type="slidenum">
              <a:rPr lang="en-GB" altLang="en-US" sz="1200" smtClean="0"/>
              <a:pPr eaLnBrk="1" hangingPunct="1"/>
              <a:t>20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Absorption reduced if drugs absorbed in an acidic envt</a:t>
            </a:r>
          </a:p>
          <a:p>
            <a:r>
              <a:rPr lang="en-US" altLang="en-US" dirty="0" smtClean="0"/>
              <a:t>Absorption reduced by nausea &amp; vomiting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Distribution increased by oedema &amp; ascites (water soluble drugs)</a:t>
            </a:r>
          </a:p>
          <a:p>
            <a:r>
              <a:rPr lang="en-US" altLang="en-US" dirty="0" smtClean="0"/>
              <a:t>Distribution reduced by dehydration &amp; muscle wasting</a:t>
            </a:r>
          </a:p>
          <a:p>
            <a:r>
              <a:rPr lang="en-US" altLang="en-US" dirty="0" smtClean="0"/>
              <a:t>High Vd with lipid soluble drugs.</a:t>
            </a:r>
          </a:p>
          <a:p>
            <a:r>
              <a:rPr lang="en-US" altLang="en-US" dirty="0" smtClean="0"/>
              <a:t>Large Vd &gt; 0.6L/kg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Renal accumulation of toxic metabolites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14EA11-FF6C-4D5F-8CAA-9CCA7AD06630}" type="slidenum">
              <a:rPr lang="en-GB" altLang="en-US" sz="1200" smtClean="0"/>
              <a:pPr eaLnBrk="1" hangingPunct="1"/>
              <a:t>9</a:t>
            </a:fld>
            <a:endParaRPr lang="en-GB" alt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0B4932-1954-48B6-BEA7-EA7AB8573D93}" type="slidenum">
              <a:rPr lang="en-GB" altLang="en-US" sz="1200" smtClean="0"/>
              <a:pPr eaLnBrk="1" hangingPunct="1"/>
              <a:t>11</a:t>
            </a:fld>
            <a:endParaRPr lang="en-GB" altLang="en-US" sz="1200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84750" cy="4195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7C0FC1-7BB1-40FF-9637-0E19AFD11CF3}" type="slidenum">
              <a:rPr lang="en-GB" altLang="en-US" sz="1200" smtClean="0"/>
              <a:pPr eaLnBrk="1" hangingPunct="1"/>
              <a:t>12</a:t>
            </a:fld>
            <a:endParaRPr lang="en-GB" altLang="en-US" sz="1200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C7F0-FAA8-4CF1-9B64-7A65BC8B96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62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3917-030F-4328-9A96-02C0CEB57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BEDC-92D0-4300-A916-95040AE4D3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0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B5FE-2FA8-402A-A8FE-08096DF093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585-335A-4BF5-BC4C-247449236D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9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4A80-02BC-4410-A85F-8E28DC03E8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6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8AD6-AC58-405B-B5D3-EFF4ED3ACA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4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4063-CED6-4401-9F5E-4036866E9B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BD2A-0E9F-4C58-A260-E0DCEDB1C5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E9AE-EA44-4FDD-9A95-D89FB1D344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1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958-9638-41F6-A11D-0B17D6373F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3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F288-185B-4371-AE7D-361301CF51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11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62FE0D1-B07F-4D1C-8E87-F9D5E75428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3" r:id="rId9"/>
    <p:sldLayoutId id="2147483798" r:id="rId10"/>
    <p:sldLayoutId id="2147483799" r:id="rId11"/>
    <p:sldLayoutId id="2147483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7" Type="http://schemas.openxmlformats.org/officeDocument/2006/relationships/image" Target="../media/image2.png"/><Relationship Id="rId2" Type="http://schemas.microsoft.com/office/2007/relationships/media" Target="../media/media2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50304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Pharmacokinetics &amp; Drug Dosing</a:t>
            </a:r>
            <a:endParaRPr lang="en-GB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Pharmacokinetics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Dosage adjustment in renal impairment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Dialysis removal of drugs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Drug Dosing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There are two ways of doing this:-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800000"/>
                </a:solidFill>
              </a:rPr>
              <a:t>Increase the dosing interval, dose remains unchanged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rgbClr val="80000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8000"/>
                </a:solidFill>
              </a:rPr>
              <a:t>Decrease the dose, dosing interval remains unchanged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objective is to produce a plasma drug profile which approaches that normally achieved in the absence of renal failure</a:t>
            </a:r>
            <a:endParaRPr lang="en-GB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9"/>
    </mc:Choice>
    <mc:Fallback xmlns="">
      <p:transition spd="slow" advTm="2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92" y="990600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Dose constant, Dosing Interval increased</a:t>
            </a:r>
            <a:endParaRPr lang="en-GB" sz="4400" dirty="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95288" y="2133600"/>
            <a:ext cx="8115300" cy="4433888"/>
            <a:chOff x="540" y="2303"/>
            <a:chExt cx="10548" cy="6300"/>
          </a:xfrm>
        </p:grpSpPr>
        <p:grpSp>
          <p:nvGrpSpPr>
            <p:cNvPr id="24580" name="Group 4"/>
            <p:cNvGrpSpPr>
              <a:grpSpLocks noChangeAspect="1"/>
            </p:cNvGrpSpPr>
            <p:nvPr/>
          </p:nvGrpSpPr>
          <p:grpSpPr bwMode="auto">
            <a:xfrm>
              <a:off x="2028" y="2405"/>
              <a:ext cx="9060" cy="5235"/>
              <a:chOff x="2520" y="1785"/>
              <a:chExt cx="7200" cy="4320"/>
            </a:xfrm>
          </p:grpSpPr>
          <p:sp>
            <p:nvSpPr>
              <p:cNvPr id="24584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520" y="1785"/>
                <a:ext cx="720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585" name="Line 6"/>
              <p:cNvSpPr>
                <a:spLocks noChangeShapeType="1"/>
              </p:cNvSpPr>
              <p:nvPr/>
            </p:nvSpPr>
            <p:spPr bwMode="auto">
              <a:xfrm>
                <a:off x="2670" y="2402"/>
                <a:ext cx="1" cy="33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86" name="Line 7"/>
              <p:cNvSpPr>
                <a:spLocks noChangeShapeType="1"/>
              </p:cNvSpPr>
              <p:nvPr/>
            </p:nvSpPr>
            <p:spPr bwMode="auto">
              <a:xfrm>
                <a:off x="3420" y="533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87" name="Line 8"/>
              <p:cNvSpPr>
                <a:spLocks noChangeShapeType="1"/>
              </p:cNvSpPr>
              <p:nvPr/>
            </p:nvSpPr>
            <p:spPr bwMode="auto">
              <a:xfrm flipV="1">
                <a:off x="2670" y="5796"/>
                <a:ext cx="58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88" name="Line 9"/>
              <p:cNvSpPr>
                <a:spLocks noChangeShapeType="1"/>
              </p:cNvSpPr>
              <p:nvPr/>
            </p:nvSpPr>
            <p:spPr bwMode="auto">
              <a:xfrm>
                <a:off x="3420" y="30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89" name="Line 10"/>
              <p:cNvSpPr>
                <a:spLocks noChangeShapeType="1"/>
              </p:cNvSpPr>
              <p:nvPr/>
            </p:nvSpPr>
            <p:spPr bwMode="auto">
              <a:xfrm>
                <a:off x="2670" y="2865"/>
                <a:ext cx="195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0" name="Line 11"/>
              <p:cNvSpPr>
                <a:spLocks noChangeShapeType="1"/>
              </p:cNvSpPr>
              <p:nvPr/>
            </p:nvSpPr>
            <p:spPr bwMode="auto">
              <a:xfrm flipV="1">
                <a:off x="4620" y="2865"/>
                <a:ext cx="1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1" name="Line 12"/>
              <p:cNvSpPr>
                <a:spLocks noChangeShapeType="1"/>
              </p:cNvSpPr>
              <p:nvPr/>
            </p:nvSpPr>
            <p:spPr bwMode="auto">
              <a:xfrm>
                <a:off x="4620" y="2865"/>
                <a:ext cx="195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2" name="Line 13"/>
              <p:cNvSpPr>
                <a:spLocks noChangeShapeType="1"/>
              </p:cNvSpPr>
              <p:nvPr/>
            </p:nvSpPr>
            <p:spPr bwMode="auto">
              <a:xfrm flipV="1">
                <a:off x="6570" y="2865"/>
                <a:ext cx="1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3" name="Line 14"/>
              <p:cNvSpPr>
                <a:spLocks noChangeShapeType="1"/>
              </p:cNvSpPr>
              <p:nvPr/>
            </p:nvSpPr>
            <p:spPr bwMode="auto">
              <a:xfrm>
                <a:off x="6570" y="2865"/>
                <a:ext cx="180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4" name="Line 15"/>
              <p:cNvSpPr>
                <a:spLocks noChangeShapeType="1"/>
              </p:cNvSpPr>
              <p:nvPr/>
            </p:nvSpPr>
            <p:spPr bwMode="auto">
              <a:xfrm>
                <a:off x="3420" y="30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95" name="Line 16"/>
              <p:cNvSpPr>
                <a:spLocks noChangeShapeType="1"/>
              </p:cNvSpPr>
              <p:nvPr/>
            </p:nvSpPr>
            <p:spPr bwMode="auto">
              <a:xfrm>
                <a:off x="2670" y="2865"/>
                <a:ext cx="600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4581" name="Text Box 17"/>
            <p:cNvSpPr txBox="1">
              <a:spLocks noChangeArrowheads="1"/>
            </p:cNvSpPr>
            <p:nvPr/>
          </p:nvSpPr>
          <p:spPr bwMode="auto">
            <a:xfrm>
              <a:off x="540" y="4290"/>
              <a:ext cx="1656" cy="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600" dirty="0">
                  <a:latin typeface="Arial" pitchFamily="34" charset="0"/>
                </a:rPr>
                <a:t>Log plasma</a:t>
              </a:r>
              <a:r>
                <a:rPr lang="en-GB" altLang="en-US" sz="1400" dirty="0">
                  <a:latin typeface="Arial" pitchFamily="34" charset="0"/>
                </a:rPr>
                <a:t> concentration</a:t>
              </a:r>
            </a:p>
          </p:txBody>
        </p:sp>
        <p:sp>
          <p:nvSpPr>
            <p:cNvPr id="24582" name="Text Box 18"/>
            <p:cNvSpPr txBox="1">
              <a:spLocks noChangeArrowheads="1"/>
            </p:cNvSpPr>
            <p:nvPr/>
          </p:nvSpPr>
          <p:spPr bwMode="auto">
            <a:xfrm>
              <a:off x="2340" y="7703"/>
              <a:ext cx="7740" cy="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400" b="1" dirty="0">
                  <a:latin typeface="Arial" pitchFamily="34" charset="0"/>
                </a:rPr>
                <a:t>0	              1		               2	                                 3</a:t>
              </a:r>
            </a:p>
            <a:p>
              <a:pPr algn="ctr" eaLnBrk="1" hangingPunct="1"/>
              <a:r>
                <a:rPr lang="en-GB" altLang="en-US" sz="1800" dirty="0">
                  <a:latin typeface="Arial" pitchFamily="34" charset="0"/>
                </a:rPr>
                <a:t>Time (days)</a:t>
              </a:r>
            </a:p>
          </p:txBody>
        </p:sp>
        <p:sp>
          <p:nvSpPr>
            <p:cNvPr id="24583" name="Text Box 19"/>
            <p:cNvSpPr txBox="1">
              <a:spLocks noChangeArrowheads="1"/>
            </p:cNvSpPr>
            <p:nvPr/>
          </p:nvSpPr>
          <p:spPr bwMode="auto">
            <a:xfrm>
              <a:off x="7565" y="2303"/>
              <a:ext cx="2880" cy="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400" dirty="0">
                  <a:latin typeface="Arial" pitchFamily="34" charset="0"/>
                </a:rPr>
                <a:t>------------ Teicoplanin 400mg   every 72 hours</a:t>
              </a:r>
            </a:p>
            <a:p>
              <a:pPr eaLnBrk="1" hangingPunct="1"/>
              <a:r>
                <a:rPr lang="en-GB" altLang="en-US" sz="1400" dirty="0">
                  <a:latin typeface="Arial" pitchFamily="34" charset="0"/>
                </a:rPr>
                <a:t>_______ Teicoplanin 400mg   every 24hours</a:t>
              </a:r>
            </a:p>
            <a:p>
              <a:pPr eaLnBrk="1" hangingPunct="1"/>
              <a:endParaRPr lang="en-GB" altLang="en-US" sz="1400" dirty="0">
                <a:latin typeface="Arial" pitchFamily="34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0"/>
    </mc:Choice>
    <mc:Fallback xmlns="">
      <p:transition spd="slow" advTm="2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980728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Dose reduced, Dosing Interval unchanged</a:t>
            </a:r>
            <a:endParaRPr lang="en-GB" sz="4400" dirty="0" smtClean="0"/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827088" y="2276475"/>
            <a:ext cx="7620000" cy="4267200"/>
            <a:chOff x="2520" y="1785"/>
            <a:chExt cx="7200" cy="4320"/>
          </a:xfrm>
        </p:grpSpPr>
        <p:sp>
          <p:nvSpPr>
            <p:cNvPr id="25606" name="AutoShape 4"/>
            <p:cNvSpPr>
              <a:spLocks noChangeAspect="1" noChangeArrowheads="1"/>
            </p:cNvSpPr>
            <p:nvPr/>
          </p:nvSpPr>
          <p:spPr bwMode="auto">
            <a:xfrm>
              <a:off x="2520" y="1785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GB" altLang="en-US" sz="1800" dirty="0">
                  <a:latin typeface="Arial" pitchFamily="34" charset="0"/>
                </a:rPr>
                <a:t>				-----------Digoxin 62.5mcg Q 24 hrs 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GB" altLang="en-US" sz="1800" dirty="0">
                  <a:latin typeface="Arial" pitchFamily="34" charset="0"/>
                </a:rPr>
                <a:t>				______ Digoxin 250mcg Q 24 hrs</a:t>
              </a:r>
            </a:p>
            <a:p>
              <a:pPr eaLnBrk="1" hangingPunct="1"/>
              <a:endParaRPr lang="en-GB" altLang="en-US" sz="1800" dirty="0">
                <a:latin typeface="Arial" pitchFamily="34" charset="0"/>
              </a:endParaRPr>
            </a:p>
          </p:txBody>
        </p:sp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3420" y="533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>
              <a:off x="3420" y="301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3420" y="301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5610" name="Group 8"/>
            <p:cNvGrpSpPr>
              <a:grpSpLocks/>
            </p:cNvGrpSpPr>
            <p:nvPr/>
          </p:nvGrpSpPr>
          <p:grpSpPr bwMode="auto">
            <a:xfrm>
              <a:off x="3420" y="2248"/>
              <a:ext cx="5850" cy="3395"/>
              <a:chOff x="2670" y="2402"/>
              <a:chExt cx="5850" cy="3395"/>
            </a:xfrm>
          </p:grpSpPr>
          <p:sp>
            <p:nvSpPr>
              <p:cNvPr id="25611" name="Line 9"/>
              <p:cNvSpPr>
                <a:spLocks noChangeShapeType="1"/>
              </p:cNvSpPr>
              <p:nvPr/>
            </p:nvSpPr>
            <p:spPr bwMode="auto">
              <a:xfrm flipV="1">
                <a:off x="4620" y="2865"/>
                <a:ext cx="1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12" name="Line 10"/>
              <p:cNvSpPr>
                <a:spLocks noChangeShapeType="1"/>
              </p:cNvSpPr>
              <p:nvPr/>
            </p:nvSpPr>
            <p:spPr bwMode="auto">
              <a:xfrm>
                <a:off x="4620" y="2865"/>
                <a:ext cx="195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13" name="Line 11"/>
              <p:cNvSpPr>
                <a:spLocks noChangeShapeType="1"/>
              </p:cNvSpPr>
              <p:nvPr/>
            </p:nvSpPr>
            <p:spPr bwMode="auto">
              <a:xfrm flipV="1">
                <a:off x="6570" y="2865"/>
                <a:ext cx="1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14" name="Line 12"/>
              <p:cNvSpPr>
                <a:spLocks noChangeShapeType="1"/>
              </p:cNvSpPr>
              <p:nvPr/>
            </p:nvSpPr>
            <p:spPr bwMode="auto">
              <a:xfrm>
                <a:off x="6570" y="2865"/>
                <a:ext cx="180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25615" name="Group 13"/>
              <p:cNvGrpSpPr>
                <a:grpSpLocks/>
              </p:cNvGrpSpPr>
              <p:nvPr/>
            </p:nvGrpSpPr>
            <p:grpSpPr bwMode="auto">
              <a:xfrm>
                <a:off x="2670" y="2402"/>
                <a:ext cx="5850" cy="3395"/>
                <a:chOff x="2670" y="2402"/>
                <a:chExt cx="5850" cy="3395"/>
              </a:xfrm>
            </p:grpSpPr>
            <p:sp>
              <p:nvSpPr>
                <p:cNvPr id="25618" name="Line 14"/>
                <p:cNvSpPr>
                  <a:spLocks noChangeShapeType="1"/>
                </p:cNvSpPr>
                <p:nvPr/>
              </p:nvSpPr>
              <p:spPr bwMode="auto">
                <a:xfrm>
                  <a:off x="2670" y="2402"/>
                  <a:ext cx="1" cy="33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561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70" y="5796"/>
                  <a:ext cx="585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5620" name="Line 16"/>
                <p:cNvSpPr>
                  <a:spLocks noChangeShapeType="1"/>
                </p:cNvSpPr>
                <p:nvPr/>
              </p:nvSpPr>
              <p:spPr bwMode="auto">
                <a:xfrm>
                  <a:off x="2670" y="2865"/>
                  <a:ext cx="1950" cy="2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5621" name="Line 17"/>
                <p:cNvSpPr>
                  <a:spLocks noChangeShapeType="1"/>
                </p:cNvSpPr>
                <p:nvPr/>
              </p:nvSpPr>
              <p:spPr bwMode="auto">
                <a:xfrm>
                  <a:off x="2670" y="3174"/>
                  <a:ext cx="1950" cy="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25616" name="Line 18"/>
              <p:cNvSpPr>
                <a:spLocks noChangeShapeType="1"/>
              </p:cNvSpPr>
              <p:nvPr/>
            </p:nvSpPr>
            <p:spPr bwMode="auto">
              <a:xfrm>
                <a:off x="4620" y="3328"/>
                <a:ext cx="195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17" name="Line 19"/>
              <p:cNvSpPr>
                <a:spLocks noChangeShapeType="1"/>
              </p:cNvSpPr>
              <p:nvPr/>
            </p:nvSpPr>
            <p:spPr bwMode="auto">
              <a:xfrm>
                <a:off x="6570" y="3482"/>
                <a:ext cx="195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5604" name="Rectangle 20"/>
          <p:cNvSpPr>
            <a:spLocks noChangeArrowheads="1"/>
          </p:cNvSpPr>
          <p:nvPr/>
        </p:nvSpPr>
        <p:spPr bwMode="auto">
          <a:xfrm>
            <a:off x="228600" y="33528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800" dirty="0">
                <a:latin typeface="Arial" pitchFamily="34" charset="0"/>
              </a:rPr>
              <a:t>Log plasma concentration</a:t>
            </a:r>
          </a:p>
        </p:txBody>
      </p:sp>
      <p:sp>
        <p:nvSpPr>
          <p:cNvPr id="25605" name="Rectangle 21"/>
          <p:cNvSpPr>
            <a:spLocks noChangeArrowheads="1"/>
          </p:cNvSpPr>
          <p:nvPr/>
        </p:nvSpPr>
        <p:spPr bwMode="auto">
          <a:xfrm>
            <a:off x="1828800" y="6021388"/>
            <a:ext cx="5943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sz="1800" dirty="0">
                <a:latin typeface="Arial" pitchFamily="34" charset="0"/>
              </a:rPr>
              <a:t>0		 1 		2 		3 </a:t>
            </a:r>
          </a:p>
          <a:p>
            <a:pPr eaLnBrk="1" hangingPunct="1">
              <a:spcBef>
                <a:spcPct val="30000"/>
              </a:spcBef>
            </a:pPr>
            <a:r>
              <a:rPr lang="en-GB" altLang="en-US" sz="1800" dirty="0">
                <a:latin typeface="Arial" pitchFamily="34" charset="0"/>
              </a:rPr>
              <a:t>			Time (days)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7"/>
    </mc:Choice>
    <mc:Fallback xmlns="">
      <p:transition spd="slow" advTm="2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4250"/>
            <a:ext cx="2667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9906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Where to look for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60575"/>
            <a:ext cx="7775575" cy="423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BNF ???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SPC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Renal Drug Handbook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Drug Prescribing in Renal Failure: Dosing Guidelines for Adults (Aronoff)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Drug company (remember to prod them!)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Clinical papers (usually case studies!)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SPC’s from other countries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Other colleagues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19"/>
    </mc:Choice>
    <mc:Fallback xmlns="">
      <p:transition spd="slow" advTm="77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837681" cy="31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Take care with the following drugs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Low therapeutic window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Renally excreted e.g. aminoglycosides, digoxin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Active metabolites which are renally excreted e.g. morphine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Remember to increase doses of drugs as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dirty="0"/>
              <a:t> </a:t>
            </a:r>
            <a:r>
              <a:rPr lang="en-GB" altLang="en-US" dirty="0" smtClean="0"/>
              <a:t>   renal failure improves.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400" dirty="0" smtClean="0"/>
              <a:t>Drugs to take care with in renal Impairment</a:t>
            </a:r>
            <a:endParaRPr lang="en-US" altLang="en-US" sz="44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Antibiotics especially penicillins and cephalosporins – lower dose is required, neurotoxic. Ciprofloxacin and macrolides cause nausea if the dose is too high. Lower doses with gentamicin and vancomycin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Antivirals e.g. aciclovir need to drastically reduce dose otherwise very neurotoxic and will become nauseas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15"/>
    </mc:Choice>
    <mc:Fallback xmlns="">
      <p:transition spd="slow" advTm="65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Biological actions which may be altered in renal failure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Hypovolaemia: enhances antihypertensive effect: antihypertensives – start low dose but increase to maximum dose – Don’t believe the BNF!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Uraemia: can cause excess bleeding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Enhanced CNS sensitivity to centrally acting drugs e.g. analgesics especially opiates, antidepressants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Electrolyte variations e.g. digoxin toxicity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9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924800" cy="1143000"/>
          </a:xfrm>
        </p:spPr>
        <p:txBody>
          <a:bodyPr/>
          <a:lstStyle/>
          <a:p>
            <a:pPr eaLnBrk="1" hangingPunct="1"/>
            <a:r>
              <a:rPr lang="en-GB" altLang="en-US" sz="4400" dirty="0" smtClean="0"/>
              <a:t>Biological actions which may be altered in renal failure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013075" cy="3724275"/>
          </a:xfrm>
        </p:spPr>
        <p:txBody>
          <a:bodyPr/>
          <a:lstStyle/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Hyperkalaemia: enhanced side effects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400" dirty="0" smtClean="0"/>
              <a:t>	ACE-I, ARB’s,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400" dirty="0" smtClean="0"/>
              <a:t>K</a:t>
            </a:r>
            <a:r>
              <a:rPr lang="en-GB" altLang="en-US" sz="2400" baseline="30000" dirty="0" smtClean="0"/>
              <a:t>+</a:t>
            </a:r>
            <a:r>
              <a:rPr lang="en-GB" altLang="en-US" sz="2400" dirty="0" smtClean="0"/>
              <a:t> sparing diuretics &amp; potassium salts</a:t>
            </a:r>
          </a:p>
        </p:txBody>
      </p:sp>
      <p:pic>
        <p:nvPicPr>
          <p:cNvPr id="30724" name="Picture 4" descr="page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349500"/>
            <a:ext cx="5237163" cy="4306888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7"/>
    </mc:Choice>
    <mc:Fallback xmlns="">
      <p:transition spd="slow" advTm="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Removal by intermittent dialysis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b="1" u="sng" dirty="0" smtClean="0"/>
              <a:t>Haemodialysis:</a:t>
            </a:r>
          </a:p>
          <a:p>
            <a:pPr eaLnBrk="1" hangingPunct="1"/>
            <a:r>
              <a:rPr lang="en-GB" altLang="en-US" sz="2400" dirty="0" smtClean="0"/>
              <a:t>Surface area, type &amp; permeability of dialyser</a:t>
            </a:r>
          </a:p>
          <a:p>
            <a:pPr eaLnBrk="1" hangingPunct="1"/>
            <a:r>
              <a:rPr lang="en-GB" altLang="en-US" sz="2400" dirty="0" smtClean="0"/>
              <a:t>Blood flow rate</a:t>
            </a:r>
          </a:p>
          <a:p>
            <a:pPr eaLnBrk="1" hangingPunct="1"/>
            <a:r>
              <a:rPr lang="en-GB" altLang="en-US" sz="2400" dirty="0" smtClean="0"/>
              <a:t>Dialysate flow rate</a:t>
            </a:r>
          </a:p>
          <a:p>
            <a:pPr eaLnBrk="1" hangingPunct="1"/>
            <a:r>
              <a:rPr lang="en-GB" altLang="en-US" sz="2400" dirty="0" smtClean="0"/>
              <a:t>Duration of dialysis</a:t>
            </a:r>
          </a:p>
          <a:p>
            <a:pPr eaLnBrk="1" hangingPunct="1"/>
            <a:r>
              <a:rPr lang="en-GB" altLang="en-US" sz="2400" dirty="0" smtClean="0"/>
              <a:t>Drug: M Wt, Protein binding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4281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b="1" u="sng" dirty="0" smtClean="0"/>
              <a:t>Peritoneal Dialysis:</a:t>
            </a:r>
          </a:p>
          <a:p>
            <a:pPr eaLnBrk="1" hangingPunct="1"/>
            <a:r>
              <a:rPr lang="en-GB" altLang="en-US" sz="2400" dirty="0" smtClean="0"/>
              <a:t>Concentration gradient between dialysate &amp; plasma</a:t>
            </a:r>
          </a:p>
          <a:p>
            <a:pPr eaLnBrk="1" hangingPunct="1"/>
            <a:r>
              <a:rPr lang="en-GB" altLang="en-US" sz="2400" dirty="0" smtClean="0"/>
              <a:t>Peritoneum permeability</a:t>
            </a:r>
          </a:p>
          <a:p>
            <a:pPr eaLnBrk="1" hangingPunct="1"/>
            <a:r>
              <a:rPr lang="en-GB" altLang="en-US" sz="2400" dirty="0" smtClean="0"/>
              <a:t>Volume &amp; frequency of exchanges</a:t>
            </a:r>
          </a:p>
          <a:p>
            <a:pPr eaLnBrk="1" hangingPunct="1"/>
            <a:r>
              <a:rPr lang="en-GB" altLang="en-US" sz="2400" dirty="0" smtClean="0"/>
              <a:t>Drug: Vd, Protein binding, renal excretion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57"/>
    </mc:Choice>
    <mc:Fallback xmlns="">
      <p:transition spd="slow" advTm="57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Drugs most likely to be dialysed: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276475"/>
            <a:ext cx="8001000" cy="3733800"/>
          </a:xfrm>
        </p:spPr>
        <p:txBody>
          <a:bodyPr lIns="90488" tIns="44450" rIns="90488" bIns="4445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Low molecular weight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/>
              <a:t>(HD &lt; 500 Da, HDF &lt; 20,000 Da)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Low protein binding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Small volume of distribution (&lt; 1 Kg/L)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Water soluble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Renally cleared (&gt;50%)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Ideal drug for a renal patient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8001000" cy="3733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Non-renal excretion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No side effects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Active drug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No renally excreted metabolites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8"/>
    </mc:Choice>
    <mc:Fallback xmlns="">
      <p:transition spd="slow" advTm="1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Removal by CRRT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Vd &lt; 0.7L/kg</a:t>
            </a:r>
          </a:p>
          <a:p>
            <a:pPr eaLnBrk="1" hangingPunct="1"/>
            <a:r>
              <a:rPr lang="en-GB" altLang="en-US" dirty="0" smtClean="0"/>
              <a:t>Molecular weight &lt; 5000 Da </a:t>
            </a:r>
          </a:p>
          <a:p>
            <a:pPr eaLnBrk="1" hangingPunct="1"/>
            <a:r>
              <a:rPr lang="en-GB" altLang="en-US" dirty="0" smtClean="0"/>
              <a:t>Protein binding &lt; 80%</a:t>
            </a:r>
          </a:p>
          <a:p>
            <a:pPr eaLnBrk="1" hangingPunct="1"/>
            <a:r>
              <a:rPr lang="en-GB" altLang="en-US" dirty="0" smtClean="0"/>
              <a:t>Route of excretion</a:t>
            </a:r>
          </a:p>
          <a:p>
            <a:pPr eaLnBrk="1" hangingPunct="1"/>
            <a:r>
              <a:rPr lang="en-GB" altLang="en-US" dirty="0" smtClean="0"/>
              <a:t>UF rate</a:t>
            </a:r>
          </a:p>
          <a:p>
            <a:pPr eaLnBrk="1" hangingPunct="1"/>
            <a:r>
              <a:rPr lang="en-GB" altLang="en-US" dirty="0" smtClean="0"/>
              <a:t>Type of dialyser</a:t>
            </a:r>
          </a:p>
          <a:p>
            <a:pPr eaLnBrk="1" hangingPunct="1"/>
            <a:r>
              <a:rPr lang="en-GB" altLang="en-US" dirty="0" smtClean="0"/>
              <a:t>Blood flow rate</a:t>
            </a:r>
          </a:p>
          <a:p>
            <a:pPr eaLnBrk="1" hangingPunct="1"/>
            <a:r>
              <a:rPr lang="en-GB" altLang="en-US" dirty="0" smtClean="0"/>
              <a:t>Sieving co-efficient (close to 1)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3"/>
    </mc:Choice>
    <mc:Fallback xmlns="">
      <p:transition spd="slow" advTm="3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Comparison of RRT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609600" y="2381250"/>
          <a:ext cx="780097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5" imgW="8637840" imgH="4957200" progId="Excel.Sheet.8">
                  <p:embed/>
                </p:oleObj>
              </mc:Choice>
              <mc:Fallback>
                <p:oleObj name="Worksheet" r:id="rId5" imgW="8637840" imgH="495720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81250"/>
                        <a:ext cx="7800975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"/>
    </mc:Choice>
    <mc:Fallback xmlns=""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Pharmacokinetics of Renal Failure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altLang="en-US" dirty="0" smtClean="0"/>
              <a:t>Bioavailability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Distribution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Metabolism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Elimination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Dialysis Modality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2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 smtClean="0"/>
              <a:t>Bioavailability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Definition : Amount of active drug in body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Affected by:</a:t>
            </a:r>
          </a:p>
          <a:p>
            <a:pPr eaLnBrk="1" hangingPunct="1"/>
            <a:r>
              <a:rPr lang="en-GB" altLang="en-US" dirty="0" smtClean="0"/>
              <a:t>Altered gastro-intestinal motility</a:t>
            </a:r>
          </a:p>
          <a:p>
            <a:pPr eaLnBrk="1" hangingPunct="1"/>
            <a:r>
              <a:rPr lang="en-GB" altLang="en-US" dirty="0" smtClean="0"/>
              <a:t>Increased gastric pH </a:t>
            </a:r>
          </a:p>
          <a:p>
            <a:pPr eaLnBrk="1" hangingPunct="1"/>
            <a:r>
              <a:rPr lang="en-GB" altLang="en-US" dirty="0" smtClean="0"/>
              <a:t>Uraemia</a:t>
            </a:r>
          </a:p>
          <a:p>
            <a:pPr eaLnBrk="1" hangingPunct="1"/>
            <a:r>
              <a:rPr lang="en-GB" altLang="en-US" dirty="0" smtClean="0"/>
              <a:t>Other medication e.g. phosphate binders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8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6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 smtClean="0"/>
              <a:t>Distribution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Altered by: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Hydration – oedema &amp; ascites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Reduced protein binding - malnutrition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Changes in tissue binding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4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0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 smtClean="0"/>
              <a:t>Protein Binding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Affected by: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pH</a:t>
            </a:r>
          </a:p>
          <a:p>
            <a:pPr eaLnBrk="1" hangingPunct="1"/>
            <a:r>
              <a:rPr lang="en-GB" altLang="en-US" dirty="0" smtClean="0"/>
              <a:t>Binding inhibitors</a:t>
            </a:r>
          </a:p>
          <a:p>
            <a:pPr eaLnBrk="1" hangingPunct="1"/>
            <a:r>
              <a:rPr lang="en-GB" altLang="en-US" dirty="0" smtClean="0"/>
              <a:t>Drugs or waste products</a:t>
            </a:r>
          </a:p>
          <a:p>
            <a:pPr eaLnBrk="1" hangingPunct="1"/>
            <a:r>
              <a:rPr lang="en-GB" altLang="en-US" dirty="0" smtClean="0"/>
              <a:t>Competing drugs</a:t>
            </a:r>
          </a:p>
          <a:p>
            <a:pPr eaLnBrk="1" hangingPunct="1"/>
            <a:r>
              <a:rPr lang="en-GB" altLang="en-US" dirty="0" smtClean="0"/>
              <a:t>Reduced plasma protein levels</a:t>
            </a:r>
          </a:p>
        </p:txBody>
      </p:sp>
      <p:pic>
        <p:nvPicPr>
          <p:cNvPr id="19462" name="Picture 6" descr="MCj03675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8176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5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Metabolism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To convert drugs to more water soluble forms so they can be more easily excreted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Reduced protein binding means more drug is available for metabolism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Uraemic toxins can induce hepatic enzymes causing an increased metabolism of some drugs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GB" altLang="en-US" dirty="0" smtClean="0"/>
              <a:t>Elimination Half Life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Definition: Time taken for free drug concentrations to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 </a:t>
            </a:r>
            <a:r>
              <a:rPr lang="en-GB" altLang="en-US" dirty="0" smtClean="0"/>
              <a:t>                    half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Depends on:</a:t>
            </a:r>
          </a:p>
          <a:p>
            <a:pPr eaLnBrk="1" hangingPunct="1"/>
            <a:r>
              <a:rPr lang="en-GB" altLang="en-US" dirty="0" smtClean="0"/>
              <a:t>Glomerular filtration</a:t>
            </a:r>
          </a:p>
          <a:p>
            <a:pPr eaLnBrk="1" hangingPunct="1"/>
            <a:r>
              <a:rPr lang="en-GB" altLang="en-US" dirty="0" smtClean="0"/>
              <a:t>Active tubular excretion</a:t>
            </a:r>
          </a:p>
          <a:p>
            <a:pPr eaLnBrk="1" hangingPunct="1"/>
            <a:r>
              <a:rPr lang="en-GB" altLang="en-US" dirty="0" smtClean="0"/>
              <a:t>Passive tubular reabsorption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7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066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Drug Dosing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solidFill>
                  <a:srgbClr val="800000"/>
                </a:solidFill>
              </a:rPr>
              <a:t>Loading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/>
              <a:t>	Generally unchanged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solidFill>
                  <a:srgbClr val="800000"/>
                </a:solidFill>
              </a:rPr>
              <a:t>Maintenance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	General rule - if a drug is normally excreted via the kidneys, its maintenance dose will need to be adjusted in patients with renal impairment.</a:t>
            </a:r>
            <a:endParaRPr lang="en-GB" altLang="en-US" sz="2400" dirty="0" smtClean="0"/>
          </a:p>
        </p:txBody>
      </p:sp>
      <p:pic>
        <p:nvPicPr>
          <p:cNvPr id="22532" name="Picture 4" descr="readlab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8162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9"/>
    </mc:Choice>
    <mc:Fallback xmlns="">
      <p:transition spd="slow" advTm="25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874</TotalTime>
  <Words>739</Words>
  <Application>Microsoft Office PowerPoint</Application>
  <PresentationFormat>On-screen Show (4:3)</PresentationFormat>
  <Paragraphs>188</Paragraphs>
  <Slides>21</Slides>
  <Notes>17</Notes>
  <HiddenSlides>0</HiddenSlides>
  <MMClips>21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Worksheet</vt:lpstr>
      <vt:lpstr>Pharmacokinetics &amp; Drug Dosing</vt:lpstr>
      <vt:lpstr>Ideal drug for a renal patient</vt:lpstr>
      <vt:lpstr>Pharmacokinetics of Renal Failure</vt:lpstr>
      <vt:lpstr>Bioavailability</vt:lpstr>
      <vt:lpstr>Distribution</vt:lpstr>
      <vt:lpstr>Protein Binding</vt:lpstr>
      <vt:lpstr>Metabolism</vt:lpstr>
      <vt:lpstr>Elimination Half Life</vt:lpstr>
      <vt:lpstr>Drug Dosing</vt:lpstr>
      <vt:lpstr>Drug Dosing</vt:lpstr>
      <vt:lpstr>Dose constant, Dosing Interval increased</vt:lpstr>
      <vt:lpstr>Dose reduced, Dosing Interval unchanged</vt:lpstr>
      <vt:lpstr>Where to look for Information</vt:lpstr>
      <vt:lpstr>Take care with the following drugs</vt:lpstr>
      <vt:lpstr>Drugs to take care with in renal Impairment</vt:lpstr>
      <vt:lpstr>Biological actions which may be altered in renal failure</vt:lpstr>
      <vt:lpstr>Biological actions which may be altered in renal failure</vt:lpstr>
      <vt:lpstr>Removal by intermittent dialysis</vt:lpstr>
      <vt:lpstr>Drugs most likely to be dialysed:</vt:lpstr>
      <vt:lpstr>Removal by CRRT</vt:lpstr>
      <vt:lpstr>Comparison of RRT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</dc:creator>
  <cp:lastModifiedBy>Jim</cp:lastModifiedBy>
  <cp:revision>55</cp:revision>
  <dcterms:created xsi:type="dcterms:W3CDTF">2011-07-20T17:46:46Z</dcterms:created>
  <dcterms:modified xsi:type="dcterms:W3CDTF">2018-08-02T21:04:13Z</dcterms:modified>
</cp:coreProperties>
</file>